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57" r:id="rId3"/>
    <p:sldId id="258" r:id="rId4"/>
    <p:sldId id="260" r:id="rId5"/>
    <p:sldId id="284" r:id="rId6"/>
    <p:sldId id="261" r:id="rId7"/>
    <p:sldId id="262" r:id="rId8"/>
    <p:sldId id="285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86" r:id="rId19"/>
    <p:sldId id="279" r:id="rId20"/>
    <p:sldId id="280" r:id="rId21"/>
    <p:sldId id="281" r:id="rId22"/>
    <p:sldId id="287" r:id="rId23"/>
    <p:sldId id="288" r:id="rId24"/>
    <p:sldId id="289" r:id="rId25"/>
    <p:sldId id="26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71DB9A-661D-4C2A-9F6F-1BBA87504FC1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D312A-70CF-447E-8106-136800C0B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Carol Moderator to open</a:t>
            </a:r>
            <a:r>
              <a:rPr lang="en-US" baseline="0" dirty="0" smtClean="0"/>
              <a:t> the presentation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F84B-3B46-3D48-A802-09D689AF6B9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61649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F84B-3B46-3D48-A802-09D689AF6B9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13195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F84B-3B46-3D48-A802-09D689AF6B9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863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Carol speaking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Carol and Jeff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Dan speaking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Dan speaking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Dan speaking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Dan speaking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Dan speaking</a:t>
            </a:r>
          </a:p>
          <a:p>
            <a:r>
              <a:rPr lang="en-US" dirty="0" smtClean="0"/>
              <a:t>     Carol and Amy adding comment on PD and Regional </a:t>
            </a:r>
            <a:r>
              <a:rPr lang="en-US" dirty="0" err="1" smtClean="0"/>
              <a:t>Mtgs</a:t>
            </a:r>
            <a:r>
              <a:rPr lang="en-US" dirty="0" smtClean="0"/>
              <a:t> impact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Amy speaking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312A-70CF-447E-8106-136800C0B03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5CCB-433B-4ACE-A47F-57F7C871AD4C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CF20-8659-45CE-B125-575245598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5CCB-433B-4ACE-A47F-57F7C871AD4C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CF20-8659-45CE-B125-575245598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5CCB-433B-4ACE-A47F-57F7C871AD4C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CF20-8659-45CE-B125-575245598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5CCB-433B-4ACE-A47F-57F7C871AD4C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CF20-8659-45CE-B125-575245598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5CCB-433B-4ACE-A47F-57F7C871AD4C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CF20-8659-45CE-B125-575245598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5CCB-433B-4ACE-A47F-57F7C871AD4C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CF20-8659-45CE-B125-575245598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5CCB-433B-4ACE-A47F-57F7C871AD4C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CF20-8659-45CE-B125-575245598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5CCB-433B-4ACE-A47F-57F7C871AD4C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CF20-8659-45CE-B125-575245598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5CCB-433B-4ACE-A47F-57F7C871AD4C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CF20-8659-45CE-B125-575245598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5CCB-433B-4ACE-A47F-57F7C871AD4C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CF20-8659-45CE-B125-575245598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5CCB-433B-4ACE-A47F-57F7C871AD4C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2FCF20-8659-45CE-B125-575245598E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565CCB-433B-4ACE-A47F-57F7C871AD4C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2FCF20-8659-45CE-B125-575245598E9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u1.org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su17cip.wikispaces.com/Profile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apnebraska.wikispaces.com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pnebraska.wikispaces.org/" TargetMode="Externa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NWEA &amp; Nebraska ESUs</a:t>
            </a:r>
            <a:br>
              <a:rPr lang="en-US" dirty="0" smtClean="0"/>
            </a:br>
            <a:r>
              <a:rPr lang="en-US" sz="4800" dirty="0" smtClean="0"/>
              <a:t>Anatomy of a Partnership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429000"/>
            <a:ext cx="7854696" cy="2334064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Presented by:</a:t>
            </a:r>
          </a:p>
          <a:p>
            <a:pPr algn="ctr"/>
            <a:r>
              <a:rPr lang="en-US" dirty="0" smtClean="0"/>
              <a:t>Dan Henderson – NWEA</a:t>
            </a:r>
          </a:p>
          <a:p>
            <a:pPr algn="ctr"/>
            <a:r>
              <a:rPr lang="en-US" dirty="0" smtClean="0"/>
              <a:t>Jeff McQuistan – ESU 17</a:t>
            </a:r>
          </a:p>
          <a:p>
            <a:pPr algn="ctr"/>
            <a:r>
              <a:rPr lang="en-US" dirty="0" smtClean="0"/>
              <a:t>Amy Hill – ESU 1</a:t>
            </a:r>
          </a:p>
          <a:p>
            <a:pPr algn="ctr"/>
            <a:r>
              <a:rPr lang="en-US" dirty="0" smtClean="0"/>
              <a:t>Carol Jessen – ESU 8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505200"/>
            <a:ext cx="2261260" cy="96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4196" y="4419600"/>
            <a:ext cx="227371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2700" y="1096703"/>
            <a:ext cx="636418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 </a:t>
            </a:r>
            <a:endParaRPr lang="en-US" dirty="0"/>
          </a:p>
          <a:p>
            <a:r>
              <a:rPr lang="en-US" sz="3200" b="1" u="sng" dirty="0"/>
              <a:t>Winter 2012 Reflection:</a:t>
            </a:r>
            <a:endParaRPr lang="en-US" sz="3200" dirty="0"/>
          </a:p>
          <a:p>
            <a:r>
              <a:rPr lang="en-US" sz="3200" dirty="0"/>
              <a:t> </a:t>
            </a:r>
          </a:p>
          <a:p>
            <a:r>
              <a:rPr lang="en-US" sz="3200" dirty="0"/>
              <a:t>What did I do well?</a:t>
            </a:r>
          </a:p>
          <a:p>
            <a:r>
              <a:rPr lang="en-US" sz="3200" dirty="0"/>
              <a:t> </a:t>
            </a:r>
            <a:endParaRPr lang="en-US" sz="3200" dirty="0" smtClean="0"/>
          </a:p>
          <a:p>
            <a:endParaRPr lang="en-US" sz="3200" dirty="0"/>
          </a:p>
          <a:p>
            <a:r>
              <a:rPr lang="en-US" sz="3200" dirty="0"/>
              <a:t> </a:t>
            </a:r>
          </a:p>
          <a:p>
            <a:r>
              <a:rPr lang="en-US" sz="3200" dirty="0"/>
              <a:t>Next window I want to…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02090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3-16 at 2.22.03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6125" y="178973"/>
            <a:ext cx="7635875" cy="6473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608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3-16 at 11.39.36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492" y="288605"/>
            <a:ext cx="8045376" cy="6176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195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03-16 at 11.44.43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7369" y="255523"/>
            <a:ext cx="8456711" cy="649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791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/>
              <a:t>Engaging Students in the Assessment </a:t>
            </a:r>
            <a:r>
              <a:rPr lang="en-US" sz="4000" dirty="0" smtClean="0"/>
              <a:t>Process:  How did we get our students on board?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876675"/>
          </a:xfrm>
        </p:spPr>
        <p:txBody>
          <a:bodyPr/>
          <a:lstStyle/>
          <a:p>
            <a:r>
              <a:rPr lang="en-US" dirty="0" smtClean="0"/>
              <a:t>All students in grades 3-11 were taught about MAP tests and how to interpret their results</a:t>
            </a:r>
          </a:p>
          <a:p>
            <a:r>
              <a:rPr lang="en-US" dirty="0" smtClean="0"/>
              <a:t>Kids in grades 3-8 participate in student-led conferences.  They were each in charge of explaining their testing results to their parents.  THEY DID GREAT!!!</a:t>
            </a:r>
          </a:p>
          <a:p>
            <a:r>
              <a:rPr lang="en-US" dirty="0" smtClean="0"/>
              <a:t>DATA CARDS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3060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6346"/>
          </a:xfrm>
        </p:spPr>
        <p:txBody>
          <a:bodyPr/>
          <a:lstStyle/>
          <a:p>
            <a:r>
              <a:rPr lang="en-US" dirty="0" smtClean="0"/>
              <a:t>The Data Card</a:t>
            </a:r>
            <a:endParaRPr lang="en-US" dirty="0"/>
          </a:p>
        </p:txBody>
      </p:sp>
      <p:pic>
        <p:nvPicPr>
          <p:cNvPr id="4" name="Content Placeholder 3" descr="student-car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08149" y="1407359"/>
            <a:ext cx="5387975" cy="4931785"/>
          </a:xfrm>
        </p:spPr>
      </p:pic>
    </p:spTree>
    <p:extLst>
      <p:ext uri="{BB962C8B-B14F-4D97-AF65-F5344CB8AC3E}">
        <p14:creationId xmlns:p14="http://schemas.microsoft.com/office/powerpoint/2010/main" xmlns="" val="2964138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239000" cy="67056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Ravie" pitchFamily="82" charset="0"/>
              </a:rPr>
              <a:t>Individual Student Note Card</a:t>
            </a:r>
            <a:endParaRPr lang="en-US" sz="3600" dirty="0">
              <a:latin typeface="Ravie" pitchFamily="82" charset="0"/>
            </a:endParaRP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</p:nvPr>
        </p:nvGraphicFramePr>
        <p:xfrm>
          <a:off x="457200" y="685800"/>
          <a:ext cx="7696200" cy="5993892"/>
        </p:xfrm>
        <a:graphic>
          <a:graphicData uri="http://schemas.openxmlformats.org/drawingml/2006/table">
            <a:tbl>
              <a:tblPr/>
              <a:tblGrid>
                <a:gridCol w="3913121"/>
                <a:gridCol w="3783079"/>
              </a:tblGrid>
              <a:tr h="5715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latin typeface="Comic Sans MS"/>
                          <a:ea typeface="Calibri"/>
                          <a:cs typeface="Times New Roman"/>
                        </a:rPr>
                        <a:t>Brynn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Comprehension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: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-large print in a note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-purpose of a valentine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-facts/opinions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-matches topic to a group of books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-predicts the next event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-main idea of a poem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-Setting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-Interprets a smile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-infers a conclusion to an informational passage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-Cause/effect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-matches simple sentence to a picture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-genre for a story (fairy tale, nursery rhyme, thank you letter, fiction, nonfiction,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-table of contents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-locates an onomatopoeia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-recognizes a list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u="sng" dirty="0" smtClean="0">
                        <a:latin typeface="Comic Sans MS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latin typeface="Comic Sans MS"/>
                          <a:ea typeface="Calibri"/>
                          <a:cs typeface="Times New Roman"/>
                        </a:rPr>
                        <a:t>Concept </a:t>
                      </a: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of Print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-ABC order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-# of words in sentence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-Exit sign, no bikes allowed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u="sng" dirty="0" smtClean="0">
                        <a:latin typeface="Comic Sans MS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latin typeface="Comic Sans MS"/>
                          <a:ea typeface="Calibri"/>
                          <a:cs typeface="Times New Roman"/>
                        </a:rPr>
                        <a:t>Writing-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-Error in proper nouns, periods, spelling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-Day of the week, month abbreviations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-Spells-star, plant, down, wish, skip, always, very, his, storm, little, right, your, because, clip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-Quotes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-Commas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-Letter writing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-Select the correct sentence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-Past tense verbs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-adverbs, pronouns, adjectives, conjunctions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-Select action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-exclamatory sentences, interrogative sentences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-Editing symbols for misspelled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57" marR="51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 </a:t>
                      </a: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Vocabulary and Word Structure-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-Matches a definition of a word in a sentence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-Identify common root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-Contractions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-Compound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-Identifies a flashlight, glue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-Inferences a word based on a picture and in a sentence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-Sight words-down, were, buy, has, help, loves, find, saw, said, again, give, gave know, that, on, gave, after, had, any, from, her, here, laugh, together, carry, each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-Opposites (day,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-Synonyms – sleepy, father, laugh, big, little, happy-Antonyms</a:t>
                      </a: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-homophones (chews, cast, two, know, right,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u="sng" dirty="0" smtClean="0">
                        <a:latin typeface="Comic Sans MS"/>
                        <a:ea typeface="Calibri"/>
                        <a:cs typeface="MicrosoftSansSerif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latin typeface="Comic Sans MS"/>
                          <a:ea typeface="Calibri"/>
                          <a:cs typeface="MicrosoftSansSerif"/>
                        </a:rPr>
                        <a:t>Phonics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-blends-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fr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gl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qu,l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r, n, v, j,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tw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sh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sn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cl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br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ch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cr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sk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pl,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dr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cl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d,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str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-Ending sounds-mp, s,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ing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uck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ell, ink,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ock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-Rhymes-ink, ash,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ot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ed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oy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ake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lock,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oom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 -Syllables-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-Changing vowel sounds in CVC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-Matching CVC to pictures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-R control-or,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er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u="sng" dirty="0" smtClean="0">
                        <a:latin typeface="Comic Sans MS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latin typeface="Comic Sans MS"/>
                          <a:ea typeface="Calibri"/>
                          <a:cs typeface="Times New Roman"/>
                        </a:rPr>
                        <a:t>Phonological </a:t>
                      </a: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Awareness-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-Blend 4 sounds (pond, happy, tent, 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-Blend 3 sounds (mop, rain,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-Blend 5 sounds (plant,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-Blend onset and rime to create word (chimp)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 Identifies a word when given its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syllable parts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-Digraphs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-Ending sound-all,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ks,ar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 long o, u, a (matching pictures_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-Beg, sounds – l, k, d, g, a, I (match pictures)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-CVVC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-Delete ending  or beg. sounds to create new word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-Rhyming (and, ell,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ing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ar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at, ail,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ake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est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amp,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ed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ig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ab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ot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ug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57" marR="51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5" name="Comment 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473575" y="6415088"/>
            <a:ext cx="3306763" cy="55562"/>
          </a:xfrm>
          <a:custGeom>
            <a:avLst/>
            <a:gdLst>
              <a:gd name="T0" fmla="+- 0 12426 12426"/>
              <a:gd name="T1" fmla="*/ T0 w 9185"/>
              <a:gd name="T2" fmla="+- 0 17975 17819"/>
              <a:gd name="T3" fmla="*/ 17975 h 157"/>
              <a:gd name="T4" fmla="+- 0 13618 12426"/>
              <a:gd name="T5" fmla="*/ T4 w 9185"/>
              <a:gd name="T6" fmla="+- 0 17975 17819"/>
              <a:gd name="T7" fmla="*/ 17975 h 157"/>
              <a:gd name="T8" fmla="+- 0 14847 12426"/>
              <a:gd name="T9" fmla="*/ T8 w 9185"/>
              <a:gd name="T10" fmla="+- 0 18034 17819"/>
              <a:gd name="T11" fmla="*/ 18034 h 157"/>
              <a:gd name="T12" fmla="+- 0 16022 12426"/>
              <a:gd name="T13" fmla="*/ T12 w 9185"/>
              <a:gd name="T14" fmla="+- 0 17936 17819"/>
              <a:gd name="T15" fmla="*/ 17936 h 157"/>
              <a:gd name="T16" fmla="+- 0 16511 12426"/>
              <a:gd name="T17" fmla="*/ T16 w 9185"/>
              <a:gd name="T18" fmla="+- 0 17895 17819"/>
              <a:gd name="T19" fmla="*/ 17895 h 157"/>
              <a:gd name="T20" fmla="+- 0 17118 12426"/>
              <a:gd name="T21" fmla="*/ T20 w 9185"/>
              <a:gd name="T22" fmla="+- 0 17930 17819"/>
              <a:gd name="T23" fmla="*/ 17930 h 157"/>
              <a:gd name="T24" fmla="+- 0 17546 12426"/>
              <a:gd name="T25" fmla="*/ T24 w 9185"/>
              <a:gd name="T26" fmla="+- 0 17897 17819"/>
              <a:gd name="T27" fmla="*/ 17897 h 157"/>
              <a:gd name="T28" fmla="+- 0 18053 12426"/>
              <a:gd name="T29" fmla="*/ T28 w 9185"/>
              <a:gd name="T30" fmla="+- 0 17858 17819"/>
              <a:gd name="T31" fmla="*/ 17858 h 157"/>
              <a:gd name="T32" fmla="+- 0 18576 12426"/>
              <a:gd name="T33" fmla="*/ T32 w 9185"/>
              <a:gd name="T34" fmla="+- 0 17946 17819"/>
              <a:gd name="T35" fmla="*/ 17946 h 157"/>
              <a:gd name="T36" fmla="+- 0 19070 12426"/>
              <a:gd name="T37" fmla="*/ T36 w 9185"/>
              <a:gd name="T38" fmla="+- 0 17858 17819"/>
              <a:gd name="T39" fmla="*/ 17858 h 157"/>
              <a:gd name="T40" fmla="+- 0 19202 12426"/>
              <a:gd name="T41" fmla="*/ T40 w 9185"/>
              <a:gd name="T42" fmla="+- 0 17835 17819"/>
              <a:gd name="T43" fmla="*/ 17835 h 157"/>
              <a:gd name="T44" fmla="+- 0 19323 12426"/>
              <a:gd name="T45" fmla="*/ T44 w 9185"/>
              <a:gd name="T46" fmla="+- 0 17822 17819"/>
              <a:gd name="T47" fmla="*/ 17822 h 157"/>
              <a:gd name="T48" fmla="+- 0 19460 12426"/>
              <a:gd name="T49" fmla="*/ T48 w 9185"/>
              <a:gd name="T50" fmla="+- 0 17819 17819"/>
              <a:gd name="T51" fmla="*/ 17819 h 157"/>
              <a:gd name="T52" fmla="+- 0 20176 12426"/>
              <a:gd name="T53" fmla="*/ T52 w 9185"/>
              <a:gd name="T54" fmla="+- 0 17803 17819"/>
              <a:gd name="T55" fmla="*/ 17803 h 157"/>
              <a:gd name="T56" fmla="+- 0 20894 12426"/>
              <a:gd name="T57" fmla="*/ T56 w 9185"/>
              <a:gd name="T58" fmla="+- 0 17819 17819"/>
              <a:gd name="T59" fmla="*/ 17819 h 157"/>
              <a:gd name="T60" fmla="+- 0 21610 12426"/>
              <a:gd name="T61" fmla="*/ T60 w 9185"/>
              <a:gd name="T62" fmla="+- 0 17819 17819"/>
              <a:gd name="T63" fmla="*/ 17819 h 15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</a:cxnLst>
            <a:rect l="0" t="0" r="r" b="b"/>
            <a:pathLst>
              <a:path w="9185" h="157" extrusionOk="0">
                <a:moveTo>
                  <a:pt x="0" y="156"/>
                </a:moveTo>
                <a:cubicBezTo>
                  <a:pt x="1192" y="156"/>
                  <a:pt x="2421" y="215"/>
                  <a:pt x="3596" y="117"/>
                </a:cubicBezTo>
                <a:cubicBezTo>
                  <a:pt x="4085" y="76"/>
                  <a:pt x="4692" y="111"/>
                  <a:pt x="5120" y="78"/>
                </a:cubicBezTo>
                <a:cubicBezTo>
                  <a:pt x="5627" y="39"/>
                  <a:pt x="6150" y="127"/>
                  <a:pt x="6644" y="39"/>
                </a:cubicBezTo>
                <a:cubicBezTo>
                  <a:pt x="6776" y="16"/>
                  <a:pt x="6897" y="3"/>
                  <a:pt x="7034" y="0"/>
                </a:cubicBezTo>
                <a:cubicBezTo>
                  <a:pt x="7750" y="-16"/>
                  <a:pt x="8468" y="0"/>
                  <a:pt x="9184" y="0"/>
                </a:cubicBezTo>
              </a:path>
            </a:pathLst>
          </a:custGeom>
          <a:noFill/>
          <a:ln w="127000" cap="sq">
            <a:solidFill>
              <a:srgbClr val="FFFF00">
                <a:alpha val="33333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221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1900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Ravie" pitchFamily="82" charset="0"/>
              </a:rPr>
              <a:t>Data Used:  </a:t>
            </a:r>
            <a:r>
              <a:rPr lang="en-US" sz="3200" dirty="0" smtClean="0">
                <a:latin typeface="Segoe Script" pitchFamily="34" charset="0"/>
              </a:rPr>
              <a:t>50% and 25% probability</a:t>
            </a:r>
            <a:endParaRPr lang="en-US" sz="3200" dirty="0">
              <a:latin typeface="Segoe Scrip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020" y="1066800"/>
            <a:ext cx="8734180" cy="530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819400" y="1752600"/>
            <a:ext cx="5562600" cy="4572000"/>
          </a:xfrm>
          <a:prstGeom prst="rect">
            <a:avLst/>
          </a:prstGeom>
          <a:noFill/>
          <a:ln w="142875" cmpd="sng">
            <a:solidFill>
              <a:srgbClr val="FFFF00"/>
            </a:solidFill>
            <a:rou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" name="Comment 4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6913463" y="18234025"/>
            <a:ext cx="0" cy="0"/>
          </a:xfrm>
          <a:custGeom>
            <a:avLst/>
            <a:gdLst>
              <a:gd name="T0" fmla="+- 0 16100 16100"/>
              <a:gd name="T1" fmla="*/ T0 w 1"/>
              <a:gd name="T2" fmla="+- 0 5158 5158"/>
              <a:gd name="T3" fmla="*/ 5158 h 1"/>
              <a:gd name="T4" fmla="+- 0 16100 16100"/>
              <a:gd name="T5" fmla="*/ T4 w 1"/>
              <a:gd name="T6" fmla="+- 0 5158 5158"/>
              <a:gd name="T7" fmla="*/ 5158 h 1"/>
            </a:gdLst>
            <a:ahLst/>
            <a:cxnLst>
              <a:cxn ang="0">
                <a:pos x="T1" y="T3"/>
              </a:cxn>
              <a:cxn ang="0">
                <a:pos x="T5" y="T7"/>
              </a:cxn>
            </a:cxnLst>
            <a:rect l="0" t="0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127000" cap="sq">
            <a:solidFill>
              <a:srgbClr val="FFFF00">
                <a:alpha val="33333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49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900" b="1" u="sng" dirty="0"/>
              <a:t>Phonological Awareness</a:t>
            </a:r>
            <a:r>
              <a:rPr lang="en-US" sz="3900" b="1" dirty="0"/>
              <a:t>-</a:t>
            </a:r>
          </a:p>
          <a:p>
            <a:pPr marL="0" indent="0">
              <a:buNone/>
            </a:pPr>
            <a:r>
              <a:rPr lang="en-US" dirty="0"/>
              <a:t>-Blend 4 sounds (pond, happy, </a:t>
            </a:r>
            <a:r>
              <a:rPr lang="en-US" dirty="0" smtClean="0"/>
              <a:t>tent)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-Blend 3 sounds (mop, </a:t>
            </a:r>
            <a:r>
              <a:rPr lang="en-US" dirty="0" smtClean="0"/>
              <a:t>rain)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-Blend 5 sounds (</a:t>
            </a:r>
            <a:r>
              <a:rPr lang="en-US" dirty="0" smtClean="0"/>
              <a:t>plant)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-Blend onset and rime to create word (chimp)</a:t>
            </a:r>
          </a:p>
          <a:p>
            <a:pPr marL="0" indent="0">
              <a:buNone/>
            </a:pPr>
            <a:r>
              <a:rPr lang="en-US" dirty="0" smtClean="0"/>
              <a:t>-Identifies </a:t>
            </a:r>
            <a:r>
              <a:rPr lang="en-US" dirty="0"/>
              <a:t>a word when given </a:t>
            </a:r>
            <a:r>
              <a:rPr lang="en-US" dirty="0" err="1" smtClean="0"/>
              <a:t>itssyllable</a:t>
            </a:r>
            <a:r>
              <a:rPr lang="en-US" dirty="0" smtClean="0"/>
              <a:t> </a:t>
            </a:r>
            <a:r>
              <a:rPr lang="en-US" dirty="0"/>
              <a:t>parts</a:t>
            </a:r>
          </a:p>
          <a:p>
            <a:pPr marL="0" indent="0">
              <a:buNone/>
            </a:pPr>
            <a:r>
              <a:rPr lang="en-US" dirty="0"/>
              <a:t>-Digraphs</a:t>
            </a:r>
          </a:p>
          <a:p>
            <a:pPr marL="0" indent="0">
              <a:buNone/>
            </a:pPr>
            <a:r>
              <a:rPr lang="en-US" dirty="0"/>
              <a:t>-Ending sound-all, </a:t>
            </a:r>
            <a:r>
              <a:rPr lang="en-US" dirty="0" err="1"/>
              <a:t>ks,ar</a:t>
            </a:r>
            <a:r>
              <a:rPr lang="en-US" dirty="0"/>
              <a:t>,  long o, u, a (matching </a:t>
            </a:r>
            <a:r>
              <a:rPr lang="en-US" dirty="0" smtClean="0"/>
              <a:t>pictures)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</a:t>
            </a:r>
            <a:r>
              <a:rPr lang="en-US" dirty="0" smtClean="0"/>
              <a:t>Beg. </a:t>
            </a:r>
            <a:r>
              <a:rPr lang="en-US" dirty="0"/>
              <a:t>sounds – l, k, d, g, a, I (match pictures)</a:t>
            </a:r>
          </a:p>
          <a:p>
            <a:pPr marL="0" indent="0">
              <a:buNone/>
            </a:pPr>
            <a:r>
              <a:rPr lang="en-US" dirty="0"/>
              <a:t>-CVVC</a:t>
            </a:r>
          </a:p>
          <a:p>
            <a:pPr marL="0" indent="0">
              <a:buNone/>
            </a:pPr>
            <a:r>
              <a:rPr lang="en-US" dirty="0"/>
              <a:t>-Delete ending  or beg. sounds to create new word</a:t>
            </a:r>
          </a:p>
          <a:p>
            <a:pPr marL="0" indent="0">
              <a:buNone/>
            </a:pPr>
            <a:r>
              <a:rPr lang="en-US" dirty="0"/>
              <a:t>-Rhyming (and, ell, </a:t>
            </a:r>
            <a:r>
              <a:rPr lang="en-US" dirty="0" err="1"/>
              <a:t>ing</a:t>
            </a:r>
            <a:r>
              <a:rPr lang="en-US" dirty="0"/>
              <a:t>, </a:t>
            </a:r>
            <a:r>
              <a:rPr lang="en-US" dirty="0" err="1"/>
              <a:t>ar</a:t>
            </a:r>
            <a:r>
              <a:rPr lang="en-US" dirty="0"/>
              <a:t>, at, ail, </a:t>
            </a:r>
            <a:r>
              <a:rPr lang="en-US" dirty="0" err="1"/>
              <a:t>ake</a:t>
            </a:r>
            <a:r>
              <a:rPr lang="en-US" dirty="0"/>
              <a:t>, </a:t>
            </a:r>
            <a:r>
              <a:rPr lang="en-US" dirty="0" err="1"/>
              <a:t>est</a:t>
            </a:r>
            <a:r>
              <a:rPr lang="en-US" dirty="0"/>
              <a:t>, amp, </a:t>
            </a:r>
            <a:r>
              <a:rPr lang="en-US" dirty="0" err="1"/>
              <a:t>ed</a:t>
            </a:r>
            <a:r>
              <a:rPr lang="en-US" dirty="0"/>
              <a:t>, </a:t>
            </a:r>
            <a:r>
              <a:rPr lang="en-US" dirty="0" err="1"/>
              <a:t>ig</a:t>
            </a:r>
            <a:r>
              <a:rPr lang="en-US" dirty="0"/>
              <a:t>, </a:t>
            </a:r>
            <a:r>
              <a:rPr lang="en-US" dirty="0" err="1"/>
              <a:t>ab</a:t>
            </a:r>
            <a:r>
              <a:rPr lang="en-US" dirty="0"/>
              <a:t>, </a:t>
            </a:r>
            <a:r>
              <a:rPr lang="en-US" dirty="0" err="1"/>
              <a:t>ot</a:t>
            </a:r>
            <a:r>
              <a:rPr lang="en-US" dirty="0"/>
              <a:t>, </a:t>
            </a:r>
            <a:r>
              <a:rPr lang="en-US" dirty="0" err="1" smtClean="0"/>
              <a:t>ug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246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Ravie" pitchFamily="82" charset="0"/>
              </a:rPr>
              <a:t>Kindergarten Results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2010-2011 School Year</a:t>
            </a:r>
          </a:p>
          <a:p>
            <a:pPr lvl="1"/>
            <a:r>
              <a:rPr lang="en-US" dirty="0" smtClean="0"/>
              <a:t>Reading</a:t>
            </a:r>
          </a:p>
          <a:p>
            <a:pPr lvl="2"/>
            <a:r>
              <a:rPr lang="en-US" dirty="0" smtClean="0"/>
              <a:t>Every student above grade level-MAP Spring</a:t>
            </a:r>
          </a:p>
          <a:p>
            <a:pPr lvl="1"/>
            <a:r>
              <a:rPr lang="en-US" dirty="0" smtClean="0"/>
              <a:t>Math</a:t>
            </a:r>
          </a:p>
          <a:p>
            <a:pPr lvl="2"/>
            <a:r>
              <a:rPr lang="en-US" dirty="0" smtClean="0"/>
              <a:t>All but </a:t>
            </a:r>
            <a:r>
              <a:rPr lang="en-US" smtClean="0"/>
              <a:t>two students </a:t>
            </a:r>
            <a:r>
              <a:rPr lang="en-US" dirty="0" smtClean="0"/>
              <a:t>above grade level-MAP Spring</a:t>
            </a:r>
          </a:p>
          <a:p>
            <a:r>
              <a:rPr lang="en-US" dirty="0" smtClean="0"/>
              <a:t>2011-2012 School Year</a:t>
            </a:r>
          </a:p>
          <a:p>
            <a:pPr lvl="1"/>
            <a:r>
              <a:rPr lang="en-US" dirty="0" smtClean="0"/>
              <a:t>Reading</a:t>
            </a:r>
          </a:p>
          <a:p>
            <a:pPr lvl="2"/>
            <a:r>
              <a:rPr lang="en-US" dirty="0" smtClean="0"/>
              <a:t>16/18 above grade level-MAP winter</a:t>
            </a:r>
          </a:p>
          <a:p>
            <a:pPr lvl="1"/>
            <a:r>
              <a:rPr lang="en-US" dirty="0" smtClean="0"/>
              <a:t>Math</a:t>
            </a:r>
          </a:p>
          <a:p>
            <a:pPr lvl="2"/>
            <a:r>
              <a:rPr lang="en-US" dirty="0" smtClean="0"/>
              <a:t>16/18 above grade level-MAP winter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9338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Partnership Based On MISSION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429000"/>
            <a:ext cx="2361545" cy="156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8600" y="2133600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NWEA Mission</a:t>
            </a:r>
            <a:r>
              <a:rPr lang="en-US" sz="2000" dirty="0" smtClean="0"/>
              <a:t>:  </a:t>
            </a:r>
            <a:r>
              <a:rPr lang="en-US" sz="2000" i="1" dirty="0" smtClean="0"/>
              <a:t>“Partnering to Help All Kids Learn”</a:t>
            </a:r>
            <a:endParaRPr lang="en-US" sz="20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324600" y="1905000"/>
            <a:ext cx="2667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ESU 1</a:t>
            </a:r>
            <a:r>
              <a:rPr lang="en-US" sz="2000" dirty="0" smtClean="0"/>
              <a:t> – </a:t>
            </a:r>
            <a:r>
              <a:rPr lang="en-US" sz="2000" i="1" dirty="0" smtClean="0"/>
              <a:t>“modeling excellence by helping schools increase educator’s effectiveness and student learning….”</a:t>
            </a:r>
            <a:endParaRPr lang="en-US" sz="2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191000"/>
            <a:ext cx="2895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ESU 8</a:t>
            </a:r>
            <a:r>
              <a:rPr lang="en-US" sz="2000" dirty="0" smtClean="0"/>
              <a:t> – </a:t>
            </a:r>
            <a:r>
              <a:rPr lang="en-US" sz="2000" i="1" dirty="0" smtClean="0"/>
              <a:t>“provide educational leadership and services that improve teaching and learning through  quality partnerships…”</a:t>
            </a:r>
            <a:endParaRPr lang="en-US" sz="2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172200" y="4419600"/>
            <a:ext cx="2971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ESU 17 </a:t>
            </a:r>
            <a:r>
              <a:rPr lang="en-US" sz="2000" dirty="0" smtClean="0"/>
              <a:t>– </a:t>
            </a:r>
            <a:r>
              <a:rPr lang="en-US" sz="2000" i="1" dirty="0" smtClean="0"/>
              <a:t>“partnering</a:t>
            </a:r>
            <a:r>
              <a:rPr lang="en-US" sz="2000" i="1" dirty="0"/>
              <a:t/>
            </a:r>
            <a:br>
              <a:rPr lang="en-US" sz="2000" i="1" dirty="0"/>
            </a:br>
            <a:r>
              <a:rPr lang="en-US" sz="2000" i="1" dirty="0"/>
              <a:t>with its schools by providing </a:t>
            </a:r>
            <a:br>
              <a:rPr lang="en-US" sz="2000" i="1" dirty="0"/>
            </a:br>
            <a:r>
              <a:rPr lang="en-US" sz="2000" i="1" dirty="0"/>
              <a:t>support and resources </a:t>
            </a:r>
            <a:br>
              <a:rPr lang="en-US" sz="2000" i="1" dirty="0"/>
            </a:br>
            <a:r>
              <a:rPr lang="en-US" sz="2000" i="1" dirty="0"/>
              <a:t>to enhance teaching and learning</a:t>
            </a:r>
            <a:r>
              <a:rPr lang="en-US" sz="2000" i="1" dirty="0" smtClean="0"/>
              <a:t>.”</a:t>
            </a:r>
            <a:endParaRPr lang="en-US" sz="2000" i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667000" y="2819400"/>
            <a:ext cx="76200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590800" y="4876800"/>
            <a:ext cx="7620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5410200" y="2590800"/>
            <a:ext cx="8382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>
            <a:off x="5410200" y="4953000"/>
            <a:ext cx="6858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81400" y="5105400"/>
            <a:ext cx="182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Monotype Corsiva" pitchFamily="66" charset="0"/>
              </a:rPr>
              <a:t>Our  agencies Share a Common Mission</a:t>
            </a:r>
            <a:endParaRPr lang="en-US" sz="2400" dirty="0">
              <a:latin typeface="Monotype Corsiva" pitchFamily="66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2057400"/>
            <a:ext cx="149926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2590800"/>
            <a:ext cx="1212643" cy="60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1562" y="1298727"/>
            <a:ext cx="756518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ESU 1 Virtual Training Library</a:t>
            </a:r>
            <a:endParaRPr lang="en-US" sz="4800" dirty="0"/>
          </a:p>
          <a:p>
            <a:r>
              <a:rPr lang="en-US" sz="4000" dirty="0" smtClean="0">
                <a:hlinkClick r:id="rId3"/>
              </a:rPr>
              <a:t>www.esu1.org</a:t>
            </a:r>
            <a:endParaRPr lang="en-US" sz="4000" dirty="0" smtClean="0"/>
          </a:p>
          <a:p>
            <a:endParaRPr lang="en-US" sz="4000" dirty="0"/>
          </a:p>
          <a:p>
            <a:r>
              <a:rPr lang="en-US" sz="4000" u="sng" dirty="0" smtClean="0"/>
              <a:t>Videos</a:t>
            </a:r>
            <a:r>
              <a:rPr lang="en-US" sz="4000" dirty="0" smtClean="0"/>
              <a:t>:</a:t>
            </a:r>
          </a:p>
          <a:p>
            <a:pPr marL="571500" indent="-571500">
              <a:buFont typeface="Arial"/>
              <a:buChar char="•"/>
            </a:pPr>
            <a:r>
              <a:rPr lang="en-US" sz="4000" dirty="0" smtClean="0"/>
              <a:t>Student </a:t>
            </a:r>
            <a:r>
              <a:rPr lang="en-US" sz="4000" dirty="0"/>
              <a:t>Goal </a:t>
            </a:r>
            <a:r>
              <a:rPr lang="en-US" sz="4000" dirty="0" smtClean="0"/>
              <a:t>Setting </a:t>
            </a:r>
          </a:p>
          <a:p>
            <a:pPr marL="571500" indent="-571500">
              <a:buFont typeface="Arial"/>
              <a:buChar char="•"/>
            </a:pPr>
            <a:r>
              <a:rPr lang="en-US" sz="4000" smtClean="0"/>
              <a:t>Instructional Tutorials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40301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3837" y="865818"/>
            <a:ext cx="695586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u="sng" dirty="0" smtClean="0">
                <a:latin typeface="Chalkboard"/>
                <a:cs typeface="Chalkboard"/>
              </a:rPr>
              <a:t>Math</a:t>
            </a:r>
          </a:p>
          <a:p>
            <a:r>
              <a:rPr lang="en-US" sz="2800" dirty="0" smtClean="0">
                <a:latin typeface="Chalkboard"/>
                <a:cs typeface="Chalkboard"/>
              </a:rPr>
              <a:t>My </a:t>
            </a:r>
            <a:r>
              <a:rPr lang="en-US" sz="2800" b="1" dirty="0" smtClean="0">
                <a:latin typeface="Chalkboard"/>
                <a:cs typeface="Chalkboard"/>
              </a:rPr>
              <a:t>MATH</a:t>
            </a:r>
            <a:r>
              <a:rPr lang="en-US" sz="2800" dirty="0" smtClean="0">
                <a:latin typeface="Chalkboard"/>
                <a:cs typeface="Chalkboard"/>
              </a:rPr>
              <a:t> goal for the year is:</a:t>
            </a:r>
          </a:p>
          <a:p>
            <a:endParaRPr lang="en-US" sz="2800" dirty="0" smtClean="0">
              <a:latin typeface="Chalkboard"/>
              <a:cs typeface="Chalkboard"/>
            </a:endParaRPr>
          </a:p>
          <a:p>
            <a:endParaRPr lang="en-US" sz="2800" dirty="0" smtClean="0">
              <a:latin typeface="Chalkboard"/>
              <a:cs typeface="Chalkboard"/>
            </a:endParaRPr>
          </a:p>
          <a:p>
            <a:r>
              <a:rPr lang="en-US" sz="2800" dirty="0" smtClean="0">
                <a:latin typeface="Chalkboard"/>
                <a:cs typeface="Chalkboard"/>
              </a:rPr>
              <a:t>Three things I can do to work on my goal this year are:</a:t>
            </a:r>
          </a:p>
          <a:p>
            <a:r>
              <a:rPr lang="en-US" sz="2800" dirty="0" smtClean="0">
                <a:latin typeface="Chalkboard"/>
                <a:cs typeface="Chalkboard"/>
              </a:rPr>
              <a:t>1.</a:t>
            </a:r>
          </a:p>
          <a:p>
            <a:endParaRPr lang="en-US" sz="2800" dirty="0" smtClean="0">
              <a:latin typeface="Chalkboard"/>
              <a:cs typeface="Chalkboard"/>
            </a:endParaRPr>
          </a:p>
          <a:p>
            <a:r>
              <a:rPr lang="en-US" sz="2800" dirty="0" smtClean="0">
                <a:latin typeface="Chalkboard"/>
                <a:cs typeface="Chalkboard"/>
              </a:rPr>
              <a:t>2.</a:t>
            </a:r>
          </a:p>
          <a:p>
            <a:endParaRPr lang="en-US" sz="2800" dirty="0" smtClean="0">
              <a:latin typeface="Chalkboard"/>
              <a:cs typeface="Chalkboard"/>
            </a:endParaRPr>
          </a:p>
          <a:p>
            <a:r>
              <a:rPr lang="en-US" sz="2800" dirty="0" smtClean="0">
                <a:latin typeface="Chalkboard"/>
                <a:cs typeface="Chalkboard"/>
              </a:rPr>
              <a:t>3.</a:t>
            </a:r>
            <a:endParaRPr lang="en-US" sz="2800" dirty="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320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78000" y="285750"/>
            <a:ext cx="5588000" cy="6286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7969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0-20 at 9.49.59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769" y="112469"/>
            <a:ext cx="5138462" cy="66330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281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Impact on ESU</a:t>
            </a:r>
            <a:br>
              <a:rPr lang="en-US" dirty="0" smtClean="0"/>
            </a:br>
            <a:r>
              <a:rPr lang="en-US" sz="4000" dirty="0" smtClean="0"/>
              <a:t>Agency Focus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16480"/>
            <a:ext cx="8229600" cy="4389120"/>
          </a:xfrm>
        </p:spPr>
        <p:txBody>
          <a:bodyPr/>
          <a:lstStyle/>
          <a:p>
            <a:r>
              <a:rPr lang="en-US" dirty="0" smtClean="0"/>
              <a:t>Level of school participation—nearly 100%</a:t>
            </a:r>
          </a:p>
          <a:p>
            <a:r>
              <a:rPr lang="en-US" dirty="0" smtClean="0">
                <a:solidFill>
                  <a:srgbClr val="00B0F0"/>
                </a:solidFill>
                <a:hlinkClick r:id="rId3"/>
              </a:rPr>
              <a:t>Agency Improvement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/>
              <a:t>Ongoing Professional Development Opportunities</a:t>
            </a:r>
          </a:p>
          <a:p>
            <a:r>
              <a:rPr lang="en-US" dirty="0" smtClean="0"/>
              <a:t>Focus of ESU Meetings with School Administrators:  data is now a standing agenda item</a:t>
            </a:r>
            <a:endParaRPr lang="en-US" dirty="0" smtClean="0">
              <a:solidFill>
                <a:srgbClr val="0033CC"/>
              </a:solidFill>
            </a:endParaRPr>
          </a:p>
          <a:p>
            <a:r>
              <a:rPr lang="en-US" dirty="0" smtClean="0">
                <a:solidFill>
                  <a:srgbClr val="0033CC"/>
                </a:solidFill>
                <a:hlinkClick r:id="rId4"/>
              </a:rPr>
              <a:t>http://mapnebraska.wikispaces.com/</a:t>
            </a:r>
            <a:endParaRPr lang="en-US" dirty="0" smtClean="0">
              <a:solidFill>
                <a:srgbClr val="0033CC"/>
              </a:solidFill>
            </a:endParaRPr>
          </a:p>
          <a:p>
            <a:endParaRPr lang="en-US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Future Partnering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389120"/>
          </a:xfrm>
        </p:spPr>
        <p:txBody>
          <a:bodyPr/>
          <a:lstStyle/>
          <a:p>
            <a:r>
              <a:rPr lang="en-US" dirty="0" smtClean="0"/>
              <a:t>Certified Trainer Program</a:t>
            </a:r>
          </a:p>
          <a:p>
            <a:pPr lvl="1"/>
            <a:r>
              <a:rPr lang="en-US" dirty="0" smtClean="0"/>
              <a:t>Transfer “MAP Foundation Series” workshops to ESUs</a:t>
            </a:r>
          </a:p>
          <a:p>
            <a:pPr lvl="1"/>
            <a:r>
              <a:rPr lang="en-US" dirty="0" smtClean="0"/>
              <a:t>Provide unlimited delivery of 3 workshops to MAP schools</a:t>
            </a:r>
          </a:p>
          <a:p>
            <a:r>
              <a:rPr lang="en-US" dirty="0" smtClean="0"/>
              <a:t>Formative Assessment Processes &amp; Tools</a:t>
            </a:r>
          </a:p>
          <a:p>
            <a:pPr lvl="1"/>
            <a:r>
              <a:rPr lang="en-US" dirty="0" smtClean="0"/>
              <a:t>Skills Pointer – diagnostic tool</a:t>
            </a:r>
          </a:p>
          <a:p>
            <a:pPr lvl="1"/>
            <a:r>
              <a:rPr lang="en-US" dirty="0" smtClean="0"/>
              <a:t>“Keeping Learning on Track”  - Professional development Program (2 yrs)</a:t>
            </a:r>
          </a:p>
          <a:p>
            <a:pPr lvl="1"/>
            <a:r>
              <a:rPr lang="en-US" dirty="0" smtClean="0"/>
              <a:t>Dylan Wiliam – “Embedded Formative           Assessment”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045514" y="3921372"/>
            <a:ext cx="2809723" cy="2833976"/>
            <a:chOff x="6045514" y="3921372"/>
            <a:chExt cx="2809723" cy="2833976"/>
          </a:xfrm>
        </p:grpSpPr>
        <p:pic>
          <p:nvPicPr>
            <p:cNvPr id="4" name="Picture 4" descr="http://web.me.com/dylanwiliam/Dylan_Wiliams_website/Welcome_files/DSC01697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18252">
              <a:off x="6045514" y="5162173"/>
              <a:ext cx="1200571" cy="1593175"/>
            </a:xfrm>
            <a:prstGeom prst="rect">
              <a:avLst/>
            </a:prstGeom>
            <a:noFill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19739">
              <a:off x="7240555" y="3921372"/>
              <a:ext cx="1614682" cy="2217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About NWEA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NWEA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™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is a global not-for-profit educational services organization based in Portland, Oregon. We partner with educational organizations worldwide to provide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computer-adaptive assessments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professional development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and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research services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We are passionate about our mission: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Partnering to help all kids learn</a:t>
            </a:r>
            <a:r>
              <a:rPr lang="en-US" sz="2400" b="1" i="1" baseline="30000" dirty="0" smtClean="0">
                <a:latin typeface="Arial" pitchFamily="34" charset="0"/>
                <a:cs typeface="Arial" pitchFamily="34" charset="0"/>
              </a:rPr>
              <a:t>®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400" i="1" dirty="0"/>
          </a:p>
        </p:txBody>
      </p:sp>
      <p:pic>
        <p:nvPicPr>
          <p:cNvPr id="2050" name="Picture 2" descr="http://www.portlandmaps.com/shared/cfm/frontage_photo.cfm?id=1036&amp;small=y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343400"/>
            <a:ext cx="3149600" cy="2362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66800" y="4495800"/>
            <a:ext cx="4038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School Districts:  nearly 1/3 of</a:t>
            </a:r>
          </a:p>
          <a:p>
            <a:r>
              <a:rPr lang="en-US" dirty="0"/>
              <a:t> </a:t>
            </a:r>
            <a:r>
              <a:rPr lang="en-US" dirty="0" smtClean="0"/>
              <a:t> American districts use MAP   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All 50 States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5 million students take MAP</a:t>
            </a:r>
          </a:p>
          <a:p>
            <a:r>
              <a:rPr lang="en-US" dirty="0"/>
              <a:t> </a:t>
            </a:r>
            <a:r>
              <a:rPr lang="en-US" dirty="0" smtClean="0"/>
              <a:t> Assessments annually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300+ Partners in 117 countries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8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85150" cy="1162050"/>
          </a:xfrm>
        </p:spPr>
        <p:txBody>
          <a:bodyPr/>
          <a:lstStyle/>
          <a:p>
            <a:pPr algn="ctr" eaLnBrk="1" hangingPunct="1"/>
            <a:r>
              <a:rPr lang="en-US" sz="4400" b="1" dirty="0" smtClean="0"/>
              <a:t>MAP Assessment in Nebraska</a:t>
            </a:r>
          </a:p>
        </p:txBody>
      </p:sp>
      <p:sp>
        <p:nvSpPr>
          <p:cNvPr id="23555" name="Text Placeholder 10"/>
          <p:cNvSpPr>
            <a:spLocks noGrp="1"/>
          </p:cNvSpPr>
          <p:nvPr>
            <p:ph type="body" idx="2"/>
          </p:nvPr>
        </p:nvSpPr>
        <p:spPr>
          <a:xfrm>
            <a:off x="228600" y="1752600"/>
            <a:ext cx="4343400" cy="4637088"/>
          </a:xfrm>
        </p:spPr>
        <p:txBody>
          <a:bodyPr>
            <a:normAutofit fontScale="92500" lnSpcReduction="10000"/>
          </a:bodyPr>
          <a:lstStyle/>
          <a:p>
            <a:pPr marL="320675" indent="-320675" eaLnBrk="1" hangingPunct="1"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In 2007, 28 school districts</a:t>
            </a:r>
          </a:p>
          <a:p>
            <a:pPr marL="320675" indent="-320675" eaLnBrk="1" hangingPunct="1"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Today:  180 Partner Schools/Districts</a:t>
            </a:r>
          </a:p>
          <a:p>
            <a:pPr marL="320675" indent="-320675" eaLnBrk="1" hangingPunct="1"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Assess 88,000 students</a:t>
            </a:r>
          </a:p>
          <a:p>
            <a:pPr marL="320675" indent="-320675" eaLnBrk="1" hangingPunct="1"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Close to 30% of Nebraska students</a:t>
            </a:r>
          </a:p>
          <a:p>
            <a:pPr marL="320675" indent="-320675" eaLnBrk="1" hangingPunct="1"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Items Aligned to Nebraska Standards &amp; Benchmarks</a:t>
            </a:r>
          </a:p>
          <a:p>
            <a:pPr marL="320675" indent="-320675" eaLnBrk="1" hangingPunct="1"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Cut Pt. Alignment with </a:t>
            </a:r>
            <a:r>
              <a:rPr lang="en-US" sz="2600" dirty="0" err="1" smtClean="0">
                <a:solidFill>
                  <a:schemeClr val="accent1">
                    <a:lumMod val="75000"/>
                  </a:schemeClr>
                </a:solidFill>
              </a:rPr>
              <a:t>NeSA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20675" indent="-320675" eaLnBrk="1" hangingPunct="1"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Approved for NRT reporting</a:t>
            </a:r>
          </a:p>
          <a:p>
            <a:pPr marL="320675" indent="-320675" eaLnBrk="1" hangingPunct="1"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Active NWEA Member Group (meets twice a year)</a:t>
            </a:r>
          </a:p>
          <a:p>
            <a:pPr marL="320675" indent="-320675" eaLnBrk="1" hangingPunct="1">
              <a:buFont typeface="Arial" pitchFamily="34" charset="0"/>
              <a:buChar char="•"/>
              <a:defRPr/>
            </a:pPr>
            <a:endParaRPr lang="en-US" sz="3000" dirty="0" smtClean="0">
              <a:solidFill>
                <a:srgbClr val="FFFFFF"/>
              </a:solidFill>
            </a:endParaRPr>
          </a:p>
          <a:p>
            <a:pPr marL="320675" indent="-320675" eaLnBrk="1" hangingPunct="1">
              <a:buFont typeface="Arial" pitchFamily="34" charset="0"/>
              <a:buChar char="•"/>
              <a:defRPr/>
            </a:pPr>
            <a:endParaRPr lang="en-US" sz="2200" dirty="0" smtClean="0">
              <a:solidFill>
                <a:srgbClr val="FFFFFF"/>
              </a:solidFill>
            </a:endParaRPr>
          </a:p>
          <a:p>
            <a:pPr marL="320675" indent="-320675" eaLnBrk="1" hangingPunct="1">
              <a:buFont typeface="Arial" pitchFamily="34" charset="0"/>
              <a:buChar char="•"/>
              <a:defRPr/>
            </a:pPr>
            <a:endParaRPr lang="en-US" sz="2200" dirty="0" smtClean="0">
              <a:solidFill>
                <a:srgbClr val="FFFFFF"/>
              </a:solidFill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828800"/>
            <a:ext cx="3288792" cy="258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4114800"/>
            <a:ext cx="2400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>
          <a:xfrm>
            <a:off x="5029200" y="2743200"/>
            <a:ext cx="3048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096000" y="3124200"/>
            <a:ext cx="3048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239000" y="2667000"/>
            <a:ext cx="3048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629400" y="3276600"/>
            <a:ext cx="3048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543800" y="3505200"/>
            <a:ext cx="3048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096000" y="2438400"/>
            <a:ext cx="3048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696200" y="3048000"/>
            <a:ext cx="3048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MAP Assessment?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“Measures of Academic Progress”  (MAP)</a:t>
            </a:r>
          </a:p>
          <a:p>
            <a:r>
              <a:rPr lang="en-US" dirty="0" smtClean="0"/>
              <a:t>Computer Adaptive Assessments (reading, math, language &amp; science)</a:t>
            </a:r>
          </a:p>
          <a:p>
            <a:r>
              <a:rPr lang="en-US" dirty="0" smtClean="0"/>
              <a:t>Gives an “instructional level” score (RIT Score)</a:t>
            </a:r>
          </a:p>
          <a:p>
            <a:r>
              <a:rPr lang="en-US" dirty="0" smtClean="0"/>
              <a:t>Uses for:</a:t>
            </a:r>
          </a:p>
          <a:p>
            <a:pPr lvl="1"/>
            <a:r>
              <a:rPr lang="en-US" dirty="0" smtClean="0"/>
              <a:t>Instructional Decision-making</a:t>
            </a:r>
          </a:p>
          <a:p>
            <a:pPr lvl="1"/>
            <a:r>
              <a:rPr lang="en-US" dirty="0" smtClean="0"/>
              <a:t>Monitor Academic Growth</a:t>
            </a:r>
          </a:p>
          <a:p>
            <a:pPr lvl="1"/>
            <a:r>
              <a:rPr lang="en-US" dirty="0" smtClean="0"/>
              <a:t>Setting Goals</a:t>
            </a:r>
          </a:p>
          <a:p>
            <a:pPr lvl="1"/>
            <a:r>
              <a:rPr lang="en-US" dirty="0" smtClean="0"/>
              <a:t>Engaging Students</a:t>
            </a:r>
          </a:p>
          <a:p>
            <a:pPr lvl="1"/>
            <a:r>
              <a:rPr lang="en-US" dirty="0" smtClean="0"/>
              <a:t>Differentiated Instruction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657600"/>
            <a:ext cx="1986268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Partnerships Started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Presented MAP Intro Session to ESU 1, 8, 17</a:t>
            </a:r>
          </a:p>
          <a:p>
            <a:r>
              <a:rPr lang="en-US" dirty="0" smtClean="0"/>
              <a:t>Most schools adopted MAP assessments in 2009</a:t>
            </a:r>
          </a:p>
          <a:p>
            <a:r>
              <a:rPr lang="en-US" dirty="0" smtClean="0"/>
              <a:t>Formed “Fiscal Agent” Consortia with each ESU</a:t>
            </a:r>
          </a:p>
          <a:p>
            <a:pPr lvl="1"/>
            <a:r>
              <a:rPr lang="en-US" dirty="0" smtClean="0"/>
              <a:t>Benefit to small schools</a:t>
            </a:r>
          </a:p>
          <a:p>
            <a:pPr lvl="1"/>
            <a:r>
              <a:rPr lang="en-US" dirty="0" smtClean="0"/>
              <a:t>Bill the ESU for testing services</a:t>
            </a:r>
          </a:p>
          <a:p>
            <a:pPr lvl="1"/>
            <a:r>
              <a:rPr lang="en-US" dirty="0" smtClean="0"/>
              <a:t>Allows NWEA to treat them as a district</a:t>
            </a:r>
          </a:p>
          <a:p>
            <a:pPr lvl="1"/>
            <a:r>
              <a:rPr lang="en-US" dirty="0" smtClean="0"/>
              <a:t>Savings on Professional 			Development</a:t>
            </a:r>
          </a:p>
          <a:p>
            <a:pPr lvl="1"/>
            <a:r>
              <a:rPr lang="en-US" dirty="0" smtClean="0"/>
              <a:t>ESUs providing local support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724400"/>
            <a:ext cx="2982580" cy="19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Sustaining The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229600" cy="48463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Professional Development “Foundation Series”</a:t>
            </a:r>
          </a:p>
          <a:p>
            <a:pPr lvl="1"/>
            <a:r>
              <a:rPr lang="en-US" dirty="0" smtClean="0"/>
              <a:t>Stepping Stones To Using Data</a:t>
            </a:r>
          </a:p>
          <a:p>
            <a:pPr lvl="2"/>
            <a:r>
              <a:rPr lang="en-US" dirty="0" smtClean="0"/>
              <a:t>MAP Academy</a:t>
            </a:r>
          </a:p>
          <a:p>
            <a:pPr lvl="1"/>
            <a:r>
              <a:rPr lang="en-US" dirty="0" smtClean="0"/>
              <a:t>Climbing the Data Ladder</a:t>
            </a:r>
          </a:p>
          <a:p>
            <a:pPr lvl="1"/>
            <a:r>
              <a:rPr lang="en-US" dirty="0" smtClean="0"/>
              <a:t>Growth &amp; Goals</a:t>
            </a:r>
          </a:p>
          <a:p>
            <a:r>
              <a:rPr lang="en-US" dirty="0" smtClean="0"/>
              <a:t>Regional Meetings</a:t>
            </a:r>
          </a:p>
          <a:p>
            <a:pPr lvl="1"/>
            <a:r>
              <a:rPr lang="en-US" dirty="0" smtClean="0"/>
              <a:t>Twice a year (fall and late winter)                                      at 5 locations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  <a:hlinkClick r:id="rId3"/>
              </a:rPr>
              <a:t>www.Mapnebraska.wikispaces.org</a:t>
            </a:r>
            <a:r>
              <a:rPr lang="en-US" dirty="0" smtClean="0"/>
              <a:t>     </a:t>
            </a:r>
          </a:p>
          <a:p>
            <a:r>
              <a:rPr lang="en-US" dirty="0" smtClean="0"/>
              <a:t>Consultation and Continuing Partnership</a:t>
            </a:r>
          </a:p>
          <a:p>
            <a:pPr lvl="1"/>
            <a:r>
              <a:rPr lang="en-US" dirty="0" smtClean="0"/>
              <a:t>Dan Henderson &amp; Susan Klassen are Nebraska Partner Relations team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1981200"/>
            <a:ext cx="1600200" cy="1053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2133600"/>
            <a:ext cx="1341949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2895600"/>
            <a:ext cx="1818584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00800" y="3886200"/>
            <a:ext cx="2246313" cy="963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Impact on Student Performance</a:t>
            </a:r>
            <a:br>
              <a:rPr lang="en-US" dirty="0" smtClean="0"/>
            </a:br>
            <a:r>
              <a:rPr lang="en-US" sz="4000" dirty="0" smtClean="0"/>
              <a:t>School Examples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810000"/>
          </a:xfrm>
        </p:spPr>
        <p:txBody>
          <a:bodyPr>
            <a:normAutofit/>
          </a:bodyPr>
          <a:lstStyle/>
          <a:p>
            <a:r>
              <a:rPr lang="en-US" sz="3400" dirty="0" smtClean="0"/>
              <a:t>Student Goal Setting</a:t>
            </a:r>
          </a:p>
          <a:p>
            <a:pPr lvl="1"/>
            <a:r>
              <a:rPr lang="en-US" sz="3500" dirty="0" smtClean="0"/>
              <a:t>Engagement and Motivation</a:t>
            </a:r>
          </a:p>
          <a:p>
            <a:r>
              <a:rPr lang="en-US" sz="3400" dirty="0" smtClean="0"/>
              <a:t>Instruction</a:t>
            </a:r>
          </a:p>
          <a:p>
            <a:r>
              <a:rPr lang="en-US" sz="3400" dirty="0" smtClean="0"/>
              <a:t>Reporting and Sharing</a:t>
            </a:r>
          </a:p>
        </p:txBody>
      </p:sp>
    </p:spTree>
    <p:extLst>
      <p:ext uri="{BB962C8B-B14F-4D97-AF65-F5344CB8AC3E}">
        <p14:creationId xmlns="" xmlns:p14="http://schemas.microsoft.com/office/powerpoint/2010/main" val="322045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03-16 at 11.28.14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00" y="1242774"/>
            <a:ext cx="8953500" cy="4927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2125" y="381000"/>
            <a:ext cx="8350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Individual Student Goal Cards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76281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654</TotalTime>
  <Words>1342</Words>
  <Application>Microsoft Office PowerPoint</Application>
  <PresentationFormat>On-screen Show (4:3)</PresentationFormat>
  <Paragraphs>255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Flow</vt:lpstr>
      <vt:lpstr>NWEA &amp; Nebraska ESUs Anatomy of a Partnership</vt:lpstr>
      <vt:lpstr>Partnership Based On MISSION</vt:lpstr>
      <vt:lpstr>About NWEA</vt:lpstr>
      <vt:lpstr>MAP Assessment in Nebraska</vt:lpstr>
      <vt:lpstr>What is the MAP Assessment?</vt:lpstr>
      <vt:lpstr>Partnerships Started</vt:lpstr>
      <vt:lpstr>Sustaining The Work</vt:lpstr>
      <vt:lpstr>Impact on Student Performance School Examples</vt:lpstr>
      <vt:lpstr>Slide 9</vt:lpstr>
      <vt:lpstr>Slide 10</vt:lpstr>
      <vt:lpstr>Slide 11</vt:lpstr>
      <vt:lpstr>Slide 12</vt:lpstr>
      <vt:lpstr>Slide 13</vt:lpstr>
      <vt:lpstr>Engaging Students in the Assessment Process:  How did we get our students on board?</vt:lpstr>
      <vt:lpstr>The Data Card</vt:lpstr>
      <vt:lpstr>Individual Student Note Card</vt:lpstr>
      <vt:lpstr>Data Used:  50% and 25% probability</vt:lpstr>
      <vt:lpstr>Slide 18</vt:lpstr>
      <vt:lpstr>Kindergarten Results</vt:lpstr>
      <vt:lpstr>Slide 20</vt:lpstr>
      <vt:lpstr>Slide 21</vt:lpstr>
      <vt:lpstr>Slide 22</vt:lpstr>
      <vt:lpstr>Slide 23</vt:lpstr>
      <vt:lpstr>Impact on ESU Agency Focus</vt:lpstr>
      <vt:lpstr>Future Partnering Opportunities</vt:lpstr>
    </vt:vector>
  </TitlesOfParts>
  <Company>Northwest Evaluation Association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NWEA &amp; Nebraska ESUs Anatomy of a Partnership</dc:title>
  <dc:creator>dan.henderson</dc:creator>
  <cp:lastModifiedBy>dan.henderson</cp:lastModifiedBy>
  <cp:revision>61</cp:revision>
  <dcterms:created xsi:type="dcterms:W3CDTF">2012-03-21T13:17:26Z</dcterms:created>
  <dcterms:modified xsi:type="dcterms:W3CDTF">2012-03-29T14:26:01Z</dcterms:modified>
</cp:coreProperties>
</file>